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3"/>
  </p:notesMasterIdLst>
  <p:sldIdLst>
    <p:sldId id="256" r:id="rId2"/>
    <p:sldId id="259" r:id="rId3"/>
    <p:sldId id="302" r:id="rId4"/>
    <p:sldId id="303" r:id="rId5"/>
    <p:sldId id="304" r:id="rId6"/>
    <p:sldId id="305" r:id="rId7"/>
    <p:sldId id="306" r:id="rId8"/>
    <p:sldId id="323" r:id="rId9"/>
    <p:sldId id="322" r:id="rId10"/>
    <p:sldId id="291" r:id="rId11"/>
    <p:sldId id="311" r:id="rId12"/>
    <p:sldId id="329" r:id="rId13"/>
    <p:sldId id="328" r:id="rId14"/>
    <p:sldId id="316" r:id="rId15"/>
    <p:sldId id="324" r:id="rId16"/>
    <p:sldId id="325" r:id="rId17"/>
    <p:sldId id="326" r:id="rId18"/>
    <p:sldId id="327" r:id="rId19"/>
    <p:sldId id="317" r:id="rId20"/>
    <p:sldId id="331" r:id="rId21"/>
    <p:sldId id="299" r:id="rId22"/>
  </p:sldIdLst>
  <p:sldSz cx="12192000" cy="6858000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1C7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873"/>
    <p:restoredTop sz="94671"/>
  </p:normalViewPr>
  <p:slideViewPr>
    <p:cSldViewPr snapToGrid="0" snapToObjects="1">
      <p:cViewPr varScale="1">
        <p:scale>
          <a:sx n="84" d="100"/>
          <a:sy n="84" d="100"/>
        </p:scale>
        <p:origin x="202" y="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437E62-0839-484D-A6F4-96B279BF6BDA}" type="datetimeFigureOut">
              <a:rPr lang="ru-RU" smtClean="0"/>
              <a:pPr/>
              <a:t>26.09.2017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9DCE01-7432-4503-A92F-47EFE2FE62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446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Верхний колонтитул 4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6928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 userDrawn="1"/>
        </p:nvSpPr>
        <p:spPr>
          <a:xfrm>
            <a:off x="0" y="1556657"/>
            <a:ext cx="12192000" cy="4620306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644933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>
          <a:xfrm>
            <a:off x="8970433" y="6408739"/>
            <a:ext cx="2559051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B68393-5C6C-46EC-8E44-D2C1DEC9810C}" type="datetimeFigureOut">
              <a:rPr lang="ru-RU"/>
              <a:pPr>
                <a:defRPr/>
              </a:pPr>
              <a:t>26.09.2017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>
          <a:xfrm>
            <a:off x="5839884" y="6408739"/>
            <a:ext cx="3134783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>
          <a:xfrm>
            <a:off x="11529484" y="6408739"/>
            <a:ext cx="488949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9A0BE7-863C-4459-BD18-53CFBE3829B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3634353"/>
            <a:ext cx="10515600" cy="25426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838200" y="1601471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pic>
        <p:nvPicPr>
          <p:cNvPr id="6" name="Изображение 5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178" y="353501"/>
            <a:ext cx="911517" cy="911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8370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baseline="0">
          <a:solidFill>
            <a:schemeClr val="accent2">
              <a:lumMod val="50000"/>
            </a:schemeClr>
          </a:solidFill>
          <a:latin typeface="Arial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 baseline="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 baseline="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 baseline="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 baseline="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 baseline="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profkadrovik.ru/2016/06/02/nazvanie-vrednoj-professii-v-shtatnom-raspisanii-ne-sootvetstvuet-professionalnomu-standartu-dejstviya-rabotodatelya/" TargetMode="External"/><Relationship Id="rId2" Type="http://schemas.openxmlformats.org/officeDocument/2006/relationships/hyperlink" Target="http://profkadrovik.ru/proverki-inspektsii-truda-novaya-realnost-k-kotoroj-okazalsya-ne-gotov-rabotodatel-kakie-sanktsii-vvodyatsya-s-1-oktyabrya-2016-goda/#1470904439513-7d4350d9-c233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profkadrovik.ru/2016/07/25/tak-chto-zhe-vse-taki-primenyat-profstandart-ili-eks-2/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profkadrovik.ru/2016/06/02/professionalnye-standarty-i-obyazatelnost-ih-primeneniya-v-chasti-kvalifikatsionnyh-trebovanij-sudebnaya-i-inspektsionnaya-praktika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profkadrovik.ru/hr-generalist-obuchenie-na-sootvetstvie-profstandartu-2016g/" TargetMode="External"/><Relationship Id="rId2" Type="http://schemas.openxmlformats.org/officeDocument/2006/relationships/hyperlink" Target="http://profkadrovik.ru/services/distance_learning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profkadrovik.ru/hr-generalist-obuchenie-na-sootvetstvie-profstandartu-2016g/" TargetMode="External"/><Relationship Id="rId2" Type="http://schemas.openxmlformats.org/officeDocument/2006/relationships/hyperlink" Target="http://profkadrovik.ru/services/distance_learning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profkadrovik.ru/proverki-inspektsii-truda-novaya-realnost-k-kotoroj-okazalsya-ne-gotov-rabotodatel-kakie-sanktsii-vvodyatsya-s-1-oktyabrya-2016-goda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consultantplus://offline/ref=0052A89430011A0956AA8225AA83AB41BCC19487F2F4E37ED312DC5B7ACCA30CD7577F9616661020z2v5L" TargetMode="External"/><Relationship Id="rId3" Type="http://schemas.openxmlformats.org/officeDocument/2006/relationships/hyperlink" Target="consultantplus://offline/ref=0052A89430011A0956AA8225AA83AB41BCCE9083FDF3E37ED312DC5B7ACCA30CD7577F9616661020z2v5L" TargetMode="External"/><Relationship Id="rId7" Type="http://schemas.openxmlformats.org/officeDocument/2006/relationships/hyperlink" Target="consultantplus://offline/ref=0052A89430011A0956AA8225AA83AB41BCCD9C84FDF2E37ED312DC5B7ACCA30CD7577F9616661020z2v5L" TargetMode="External"/><Relationship Id="rId12" Type="http://schemas.openxmlformats.org/officeDocument/2006/relationships/hyperlink" Target="consultantplus://offline/ref=0052A89430011A0956AA8225AA83AB41BCC19183F5F1E37ED312DC5B7ACCA30CD7577F9616661020z2v5L" TargetMode="External"/><Relationship Id="rId2" Type="http://schemas.openxmlformats.org/officeDocument/2006/relationships/hyperlink" Target="consultantplus://offline/ref=0052A89430011A0956AA8225AA83AB41BCCF9584F5F0E37ED312DC5B7ACCA30CD7577F9616661024z2v4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consultantplus://offline/ref=0052A89430011A0956AA8225AA83AB41BCCE9C89F4F6E37ED312DC5B7ACCA30CD7577F9616661020z2v5L" TargetMode="External"/><Relationship Id="rId11" Type="http://schemas.openxmlformats.org/officeDocument/2006/relationships/hyperlink" Target="consultantplus://offline/ref=0052A89430011A0956AA8225AA83AB41BCC19780F4F4E37ED312DC5B7ACCA30CD7577F9616661020z2v5L" TargetMode="External"/><Relationship Id="rId5" Type="http://schemas.openxmlformats.org/officeDocument/2006/relationships/hyperlink" Target="consultantplus://offline/ref=0052A89430011A0956AA8225AA83AB41BCCE9386FDF1E37ED312DC5B7ACCA30CD7577F9616661020z2v5L" TargetMode="External"/><Relationship Id="rId10" Type="http://schemas.openxmlformats.org/officeDocument/2006/relationships/hyperlink" Target="consultantplus://offline/ref=0052A89430011A0956AA8225AA83AB41BCC09D80F5FDE37ED312DC5B7ACCA30CD7577F9616661020z2v5L" TargetMode="External"/><Relationship Id="rId4" Type="http://schemas.openxmlformats.org/officeDocument/2006/relationships/hyperlink" Target="consultantplus://offline/ref=0052A89430011A0956AA8225AA83AB41BCCE9D81FDF1E37ED312DC5B7ACCA30CD7577F9616661020z2v5L" TargetMode="External"/><Relationship Id="rId9" Type="http://schemas.openxmlformats.org/officeDocument/2006/relationships/hyperlink" Target="consultantplus://offline/ref=0052A89430011A0956AA8225AA83AB41BCC09D81F3FCE37ED312DC5B7ACCA30CD7577F9616661020z2v5L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C5F52FC18F90FD7763C19C8FD9BEDB0F45734EBB38CB27B487F8180E8FE2648B9BAFE5C82787E38AK4ECM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E4F14F356BE64A0CFA9F2401D741F54C6792EE24280A64D5683D561714B19134AE6B80836CEDqBb5E" TargetMode="External"/><Relationship Id="rId2" Type="http://schemas.openxmlformats.org/officeDocument/2006/relationships/hyperlink" Target="consultantplus://offline/ref=E4F14F356BE64A0CFA9F2401D741F54C6792EE2E260964D5683D561714B19134AE6B80876AEAB12EqDbBE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84E4DF8335A516846AC618534B1EFEB59F9844A6B475BA6405156716FE35CAED0D907B16CB73007D8BF6C4T7g8J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consultantplus://offline/ref=3B4770528EA962EEFA778BD02CA05E952E060B0D70A04DF8D004F2E6ECB06B4BAAAC1DFD9A2DF79FD29F72B6O8I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90311" y="1317413"/>
            <a:ext cx="9362065" cy="2804285"/>
          </a:xfrm>
        </p:spPr>
        <p:txBody>
          <a:bodyPr>
            <a:noAutofit/>
          </a:bodyPr>
          <a:lstStyle/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dirty="0">
                <a:latin typeface="Times New Roman" pitchFamily="18" charset="0"/>
                <a:cs typeface="Times New Roman" pitchFamily="18" charset="0"/>
              </a:rPr>
            </a:b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dirty="0">
                <a:latin typeface="Times New Roman" pitchFamily="18" charset="0"/>
                <a:cs typeface="Times New Roman" pitchFamily="18" charset="0"/>
              </a:rPr>
            </a:b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dirty="0">
                <a:latin typeface="Times New Roman" pitchFamily="18" charset="0"/>
                <a:cs typeface="Times New Roman" pitchFamily="18" charset="0"/>
              </a:rPr>
            </a:b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dirty="0">
                <a:latin typeface="Times New Roman" pitchFamily="18" charset="0"/>
                <a:cs typeface="Times New Roman" pitchFamily="18" charset="0"/>
              </a:rPr>
            </a:b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Внедрение профессиональных стандартов в организации, осуществляющие спортивную подготовку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67747" y="5466521"/>
            <a:ext cx="11976653" cy="1133061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sz="18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</a:t>
            </a:r>
            <a:endParaRPr lang="ru-RU" sz="28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2584" y="5555974"/>
            <a:ext cx="2908859" cy="872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4869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9125" y="2846559"/>
            <a:ext cx="9170918" cy="621601"/>
          </a:xfrm>
          <a:prstGeom prst="rect">
            <a:avLst/>
          </a:prstGeom>
          <a:solidFill>
            <a:schemeClr val="accent2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Стороны Соглашения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66712" y="5946889"/>
            <a:ext cx="9123331" cy="63535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Субъект Российской Федерации,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местного самоуправления,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организация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трелка вниз 6"/>
          <p:cNvSpPr/>
          <p:nvPr/>
        </p:nvSpPr>
        <p:spPr>
          <a:xfrm flipV="1">
            <a:off x="619125" y="3808183"/>
            <a:ext cx="762000" cy="1928814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043" name="Rectangle 1"/>
          <p:cNvSpPr>
            <a:spLocks noChangeArrowheads="1"/>
          </p:cNvSpPr>
          <p:nvPr/>
        </p:nvSpPr>
        <p:spPr bwMode="auto">
          <a:xfrm>
            <a:off x="1381125" y="4028603"/>
            <a:ext cx="3868806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письменное уведомление о добровольном присоединении к Соглашению и принятии на себя, предусмотренных Соглашением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обязательств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трелка вниз 10"/>
          <p:cNvSpPr/>
          <p:nvPr/>
        </p:nvSpPr>
        <p:spPr>
          <a:xfrm>
            <a:off x="5630931" y="3808171"/>
            <a:ext cx="762000" cy="1928826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047" name="Прямоугольник 11"/>
          <p:cNvSpPr>
            <a:spLocks noChangeArrowheads="1"/>
          </p:cNvSpPr>
          <p:nvPr/>
        </p:nvSpPr>
        <p:spPr bwMode="auto">
          <a:xfrm>
            <a:off x="6534112" y="4049373"/>
            <a:ext cx="4193028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ответное извещение о включении обратившихся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реестр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организаций, на которые распространяется действие Соглашения</a:t>
            </a: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1428712" y="0"/>
            <a:ext cx="10210800" cy="114300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Совершенствование мер социальной защиты специалистов сферы физической культуры и спорта.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Механизмы социального партнерства</a:t>
            </a:r>
            <a:endParaRPr lang="ru-RU" sz="24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19125" y="1364408"/>
            <a:ext cx="3714787" cy="98215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Территориальная организации Профсоюза</a:t>
            </a:r>
          </a:p>
        </p:txBody>
      </p:sp>
      <p:sp>
        <p:nvSpPr>
          <p:cNvPr id="12" name="Двойная стрелка влево/вправо 11"/>
          <p:cNvSpPr/>
          <p:nvPr/>
        </p:nvSpPr>
        <p:spPr>
          <a:xfrm>
            <a:off x="4583176" y="1676891"/>
            <a:ext cx="1333509" cy="357190"/>
          </a:xfrm>
          <a:prstGeom prst="leftRigh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6245877" y="1228567"/>
            <a:ext cx="5694255" cy="111799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 исполнительной власти субъекта Российской Федерации в сфере физической культуры и спорта 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226032" y="785192"/>
            <a:ext cx="11800316" cy="5983356"/>
          </a:xfrm>
        </p:spPr>
        <p:txBody>
          <a:bodyPr>
            <a:normAutofit fontScale="55000" lnSpcReduction="20000"/>
          </a:bodyPr>
          <a:lstStyle/>
          <a:p>
            <a:pPr indent="457200" algn="just">
              <a:lnSpc>
                <a:spcPct val="110000"/>
              </a:lnSpc>
              <a:spcBef>
                <a:spcPts val="600"/>
              </a:spcBef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Коллективными договорами, соглашениями, локальными нормативными актами,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трудовыми договорами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могут предусматриваться условия:</a:t>
            </a:r>
          </a:p>
          <a:p>
            <a:pPr indent="457200" algn="just">
              <a:lnSpc>
                <a:spcPct val="110000"/>
              </a:lnSpc>
              <a:spcBef>
                <a:spcPts val="600"/>
              </a:spcBef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 дополнительных гарантиях и компенсациях спортсменам, тренерам, в том числе:</a:t>
            </a:r>
          </a:p>
          <a:p>
            <a:pPr indent="457200" algn="just">
              <a:lnSpc>
                <a:spcPct val="110000"/>
              </a:lnSpc>
              <a:spcBef>
                <a:spcPts val="600"/>
              </a:spcBef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 проведении восстановительных мероприятий в целях улучшения здоровья спортсмена;</a:t>
            </a:r>
          </a:p>
          <a:p>
            <a:pPr indent="457200" algn="just">
              <a:lnSpc>
                <a:spcPct val="110000"/>
              </a:lnSpc>
              <a:spcBef>
                <a:spcPts val="600"/>
              </a:spcBef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 гарантиях спортсмену в случае его спортивной дисквалификации;</a:t>
            </a:r>
          </a:p>
          <a:p>
            <a:pPr indent="457200" algn="just">
              <a:lnSpc>
                <a:spcPct val="110000"/>
              </a:lnSpc>
              <a:spcBef>
                <a:spcPts val="600"/>
              </a:spcBef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 размерах и порядке выплаты дополнительных компенсаций в связи с переездом на работу в другую местность;</a:t>
            </a:r>
          </a:p>
          <a:p>
            <a:pPr indent="457200" algn="just">
              <a:lnSpc>
                <a:spcPct val="110000"/>
              </a:lnSpc>
              <a:spcBef>
                <a:spcPts val="600"/>
              </a:spcBef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 предоставлении питания за счет работодателя;</a:t>
            </a:r>
          </a:p>
          <a:p>
            <a:pPr indent="457200" algn="just">
              <a:lnSpc>
                <a:spcPct val="110000"/>
              </a:lnSpc>
              <a:spcBef>
                <a:spcPts val="600"/>
              </a:spcBef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 социально-бытовом обслуживании;</a:t>
            </a:r>
          </a:p>
          <a:p>
            <a:pPr indent="457200" algn="just">
              <a:lnSpc>
                <a:spcPct val="110000"/>
              </a:lnSpc>
              <a:spcBef>
                <a:spcPts val="600"/>
              </a:spcBef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об обеспечении спортсмена, тренера и членов их семей жилым помещением на период действия трудового договора;</a:t>
            </a:r>
          </a:p>
          <a:p>
            <a:pPr indent="457200" algn="just">
              <a:lnSpc>
                <a:spcPct val="110000"/>
              </a:lnSpc>
              <a:spcBef>
                <a:spcPts val="600"/>
              </a:spcBef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 компенсации транспортных расходов;</a:t>
            </a:r>
          </a:p>
          <a:p>
            <a:pPr indent="457200" algn="just">
              <a:lnSpc>
                <a:spcPct val="110000"/>
              </a:lnSpc>
              <a:spcBef>
                <a:spcPts val="600"/>
              </a:spcBef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 дополнительном медицинском обеспечении;</a:t>
            </a:r>
          </a:p>
          <a:p>
            <a:pPr indent="457200" algn="just">
              <a:lnSpc>
                <a:spcPct val="110000"/>
              </a:lnSpc>
              <a:spcBef>
                <a:spcPts val="600"/>
              </a:spcBef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 дополнительных денежных выплатах спортсмену в случаях возникновения временной нетрудоспособности или полной утраты трудоспособности в период действия трудового договора;</a:t>
            </a:r>
          </a:p>
          <a:p>
            <a:pPr indent="457200" algn="just">
              <a:lnSpc>
                <a:spcPct val="110000"/>
              </a:lnSpc>
              <a:spcBef>
                <a:spcPts val="600"/>
              </a:spcBef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об оплате работодателем обучения спортсмена в организациях, осуществляющих образовательную деятельность;</a:t>
            </a:r>
          </a:p>
          <a:p>
            <a:pPr indent="457200" algn="just">
              <a:lnSpc>
                <a:spcPct val="110000"/>
              </a:lnSpc>
              <a:spcBef>
                <a:spcPts val="600"/>
              </a:spcBef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 дополнительном пенсионном страховании.</a:t>
            </a:r>
          </a:p>
          <a:p>
            <a:pPr indent="361950" algn="just">
              <a:defRPr/>
            </a:pP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361950" algn="just">
              <a:defRPr/>
            </a:pP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sz="3200" dirty="0" smtClean="0"/>
          </a:p>
          <a:p>
            <a:endParaRPr lang="ru-RU" dirty="0"/>
          </a:p>
        </p:txBody>
      </p:sp>
      <p:sp>
        <p:nvSpPr>
          <p:cNvPr id="4" name="Заголовок 2"/>
          <p:cNvSpPr txBox="1">
            <a:spLocks/>
          </p:cNvSpPr>
          <p:nvPr/>
        </p:nvSpPr>
        <p:spPr>
          <a:xfrm>
            <a:off x="1185846" y="103368"/>
            <a:ext cx="10432998" cy="56255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lvl="0" algn="ctr">
              <a:lnSpc>
                <a:spcPct val="90000"/>
              </a:lnSpc>
              <a:spcBef>
                <a:spcPct val="0"/>
              </a:spcBef>
              <a:defRPr/>
            </a:pPr>
            <a:r>
              <a:rPr lang="ru-RU" altLang="ru-RU" sz="36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Трудовой кодекс Российской Федерации, глава 54.1</a:t>
            </a: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rial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98173" y="1152939"/>
            <a:ext cx="11728175" cy="5526157"/>
          </a:xfrm>
        </p:spPr>
        <p:txBody>
          <a:bodyPr>
            <a:noAutofit/>
          </a:bodyPr>
          <a:lstStyle/>
          <a:p>
            <a:pPr marL="36000" indent="0">
              <a:spcBef>
                <a:spcPts val="0"/>
              </a:spcBef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Наименование должности.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Наименование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должности указывается в трудовом договоре и </a:t>
            </a: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нарушения в оформлении трудового договора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потенциально создают риск быть привлеченным к административной ответственности по ст. 5.27 Кодекса РФ об административных правонарушениях п. 3. К тому же, это влияет на предоставление государственных льгот работникам, получение разрешительных документов юридическим лицом и т. д.</a:t>
            </a:r>
          </a:p>
          <a:p>
            <a:pPr marL="36000" algn="just">
              <a:spcBef>
                <a:spcPts val="0"/>
              </a:spcBef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 нужно проверить?</a:t>
            </a:r>
          </a:p>
          <a:p>
            <a:pPr marL="36000" algn="just">
              <a:spcBef>
                <a:spcPts val="0"/>
              </a:spcBef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Есть ли установленные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ТК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или иными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ФЗ: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компенсации и льготы, либо ограничения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(квалификационные, связанные с допуском, с наличием обязательных документов, обязательными медицинскими осмотрами, отсутствием судимостей и т. д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.).</a:t>
            </a:r>
          </a:p>
          <a:p>
            <a:pPr marL="36000" algn="just">
              <a:spcBef>
                <a:spcPts val="0"/>
              </a:spcBef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есть, то </a:t>
            </a: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наименования должностей (профессий) должны быть в соответствии с квалификационными справочниками или профессиональными стандартами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(ст. 57 Трудового кодекса РФ).</a:t>
            </a:r>
          </a:p>
          <a:p>
            <a:pPr marL="36000" algn="just">
              <a:spcBef>
                <a:spcPts val="0"/>
              </a:spcBef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Итак, в части наименования должностей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ПС: для нас </a:t>
            </a:r>
            <a:r>
              <a:rPr lang="ru-RU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обязательные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—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 как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есть компенсации и льготы, либо ограничения (квалификационные, связанные с 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допуском, с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наличием обязательных документов и т. д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38200" y="289506"/>
            <a:ext cx="10515600" cy="714347"/>
          </a:xfrm>
        </p:spPr>
        <p:txBody>
          <a:bodyPr>
            <a:noAutofit/>
          </a:bodyPr>
          <a:lstStyle/>
          <a:p>
            <a:pPr algn="ctr"/>
            <a: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 же обязательно в </a:t>
            </a:r>
            <a:r>
              <a:rPr lang="ru-RU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ПС, </a:t>
            </a:r>
            <a: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 что нет</a:t>
            </a:r>
            <a:r>
              <a:rPr lang="ru-RU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br>
              <a:rPr lang="ru-RU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важно для работодателя?</a:t>
            </a:r>
            <a:endParaRPr lang="ru-RU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01502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7565" y="775252"/>
            <a:ext cx="11320670" cy="5715000"/>
          </a:xfrm>
        </p:spPr>
        <p:txBody>
          <a:bodyPr/>
          <a:lstStyle/>
          <a:p>
            <a:pPr marL="0" indent="0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Квалификация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работника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Требования </a:t>
            </a: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к квалификации работника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должны соответствовать требованиям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ПС.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ч.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ст. 195.3.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ТК: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использовать характеристики квалификации в 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 «как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основу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 есть работодатель не может установить у себя в 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 требования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 квалификации ниже, чем в стандарте. А вот выше может, но не во всех случаях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Две самые важные части любого стандарта: какими квалификационными характеристиками должен обладать работник при выполнении определенной трудовой функции и есть ли к нему жесткие требования по наименованию профессии, должности.</a:t>
            </a: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93175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88421" y="188843"/>
            <a:ext cx="11708717" cy="6589644"/>
          </a:xfrm>
        </p:spPr>
        <p:txBody>
          <a:bodyPr>
            <a:normAutofit fontScale="77500" lnSpcReduction="20000"/>
          </a:bodyPr>
          <a:lstStyle/>
          <a:p>
            <a:pPr marL="0" indent="45720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3100" b="1" i="1" dirty="0" smtClean="0">
                <a:latin typeface="Times New Roman" pitchFamily="18" charset="0"/>
                <a:cs typeface="Times New Roman" pitchFamily="18" charset="0"/>
              </a:rPr>
              <a:t>Может ли быть расторгнут трудовой договор с работником, если его уровень образования или стаж работы не соответствует указанным в ПС?</a:t>
            </a:r>
          </a:p>
          <a:p>
            <a:pPr marL="0" indent="45720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3100" b="1" i="1" dirty="0" smtClean="0">
                <a:latin typeface="Times New Roman" pitchFamily="18" charset="0"/>
                <a:cs typeface="Times New Roman" pitchFamily="18" charset="0"/>
              </a:rPr>
              <a:t> Уволить его (если он отказывается проходить обучение)? </a:t>
            </a:r>
          </a:p>
          <a:p>
            <a:pPr marL="0" indent="457200" algn="ctr">
              <a:lnSpc>
                <a:spcPct val="110000"/>
              </a:lnSpc>
              <a:spcBef>
                <a:spcPts val="0"/>
              </a:spcBef>
              <a:buNone/>
            </a:pPr>
            <a:endParaRPr lang="ru-RU" sz="3300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5720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Вступление 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силу </a:t>
            </a: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 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является основанием для увольнения работников. Допуск работника к выполнению трудовой функции является полномочием работодателя. Работодатель также вправе проводить </a:t>
            </a:r>
            <a:r>
              <a:rPr lang="ru-RU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аттестацию работников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Так, при применении квалификационных справочников и </a:t>
            </a: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 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лица, не имеющие специальной подготовки или стажа работы, установленных в разделе "Требования к квалификации", но обладающие достаточным практическим опытом и выполняющие качественно и в полном объеме возложенные на них должностные обязанности, по рекомендации аттестационной комиссии назначаются на соответствующие </a:t>
            </a: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должности так же, как и лица, имеющие специальную подготовку и стаж работы.</a:t>
            </a:r>
          </a:p>
          <a:p>
            <a:pPr marL="0" indent="457200" algn="just">
              <a:lnSpc>
                <a:spcPct val="110000"/>
              </a:lnSpc>
              <a:spcBef>
                <a:spcPts val="0"/>
              </a:spcBef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5720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Письмо Минтруда России от 04.04.2016 N 14-0/10/В-2253 &lt;Ответы на типовые вопросы по применению профессиональных стандартов&gt;</a:t>
            </a:r>
          </a:p>
          <a:p>
            <a:pPr indent="457200" algn="just">
              <a:lnSpc>
                <a:spcPct val="110000"/>
              </a:lnSpc>
              <a:spcBef>
                <a:spcPts val="0"/>
              </a:spcBef>
              <a:buNone/>
            </a:pPr>
            <a:endParaRPr lang="ru-RU" dirty="0" smtClean="0"/>
          </a:p>
          <a:p>
            <a:pPr marL="0" indent="45720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п.3 ст. 81 ТК РФ</a:t>
            </a:r>
          </a:p>
          <a:p>
            <a:pPr marL="0" indent="45720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«несоответствия работника занимаемой должности или выполняемой работе вследствие недостаточной квалификации, подтвержденной результатами аттестации;»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61122" y="1331843"/>
            <a:ext cx="11545956" cy="5526157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позиции, по которой принят профессиональный стандарт, сотрудник уже работает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этом окажется, что его квалификация не соответствует утвержденному профессиональному стандарту. У работодателя будет два варианта возможных действий.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Первый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повышать квалификационный уровень работника в соответствии с требованиями профессионального стандарта.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Организовать </a:t>
            </a:r>
            <a:r>
              <a:rPr lang="ru-RU" sz="2600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обучение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(ст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196 ТК РФ «работодатель организовывает обучение»).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Разработать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планы-графики на это обучение, чтобы при проведении проверки можно было говорить о том, что работодатель пытается это нарушение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исправить. Но это может не освободить от административной ответственности.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Второй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переименовать позицию работника в другую, по которой нет профессионального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стандарта (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работодатель не является бюджетной организацией). Наконец, можно перевести сотрудника на другую должность, профессиональному стандарту которой квалификационный уровень работника соответствует.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834887" y="104866"/>
            <a:ext cx="10436087" cy="867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Какие действия предпринять, если сотрудник уже работает и его квалификация не</a:t>
            </a:r>
            <a:r>
              <a:rPr lang="ru-RU" sz="28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соответствует ПС </a:t>
            </a:r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sz="2800" i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19100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20756" y="1421296"/>
            <a:ext cx="11217965" cy="4923237"/>
          </a:xfrm>
        </p:spPr>
        <p:txBody>
          <a:bodyPr>
            <a:no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работодатель не является бюджетной организацией, он, конечно, может принять данного соискателя на работу, но на иную должность, по которой нет профессионального стандарта, либо на плановую позицию, но с </a:t>
            </a:r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обязательным дополнительным обучением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457200" algn="just">
              <a:spcBef>
                <a:spcPts val="0"/>
              </a:spcBef>
              <a:buNone/>
            </a:pP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Любой работник или соискатель может сдать экзамен на соответствие требованиям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профстандарта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получить сертификат. Это аргументация для соискателей получить желаемое место, и если работодатель внутри себя не хочет проводить аттестацию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соответствие занимаемой должности,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он может направить людей в такие независимые центры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квалификаций.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spcBef>
                <a:spcPts val="0"/>
              </a:spcBef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Поэтому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работающих ничего не меняется, они как работали, так и будут работать.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38538" y="159026"/>
            <a:ext cx="11827565" cy="1192696"/>
          </a:xfrm>
        </p:spPr>
        <p:txBody>
          <a:bodyPr>
            <a:noAutofit/>
          </a:bodyPr>
          <a:lstStyle/>
          <a:p>
            <a:pPr algn="ctr"/>
            <a:r>
              <a:rPr lang="ru-RU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Имеет </a:t>
            </a:r>
            <a: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 работодатель право принять на работу соискателя, который устраивает его, </a:t>
            </a:r>
            <a:r>
              <a:rPr lang="ru-RU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 не</a:t>
            </a:r>
            <a: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соответствует </a:t>
            </a:r>
            <a:r>
              <a:rPr lang="ru-RU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ПС?</a:t>
            </a:r>
            <a: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09058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51182" y="2047461"/>
            <a:ext cx="11257721" cy="4591877"/>
          </a:xfrm>
        </p:spPr>
        <p:txBody>
          <a:bodyPr>
            <a:no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сожалению, после принятия профессиональных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стандартов,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инспекторы по труду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будут предъявлять требования соответствия квалификации работников профессиональным стандартам (при их наличии). Так как в ст. 57 Трудового кодекса РФ установлено четкое требование: должность (профессия), указанная в трудовом договоре, должна соответствовать классификаторам профессий и должностей и (или) профессиональным стандартам в случае установления льгот, гарантий и ограничений.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spcBef>
                <a:spcPts val="0"/>
              </a:spcBef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Таким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ограничением могут являться в том числе и минимальные требования к уровню образования, которые прописываются в профессиональных стандартах.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22242" y="140462"/>
            <a:ext cx="10515600" cy="164352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чем рискует работодатель, сотрудники которого не соответствуют своим профессиональным стандартам? Может ли трудовая инспекция предъявить к нему претензии? Если да, то на каком основании?</a:t>
            </a:r>
            <a:endParaRPr lang="ru-RU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41916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6712" y="1530626"/>
            <a:ext cx="11280913" cy="5327374"/>
          </a:xfrm>
        </p:spPr>
        <p:txBody>
          <a:bodyPr>
            <a:normAutofit lnSpcReduction="10000"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говорить про требования к минимальному уровню образования, установленные в профессиональном стандарте, то, естественно, документы, об образовании будут являться подтверждением его наличия.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spcBef>
                <a:spcPts val="0"/>
              </a:spcBef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говорить про знания, умения, профессиональные навыки, то их, конечно, необходимо будет оценивать: либо путем создания комиссий, либо путем привлечения специалистов по оценке, либо в упрощенном порядке путем использования информации по предыдущей деятельности и рекомендациям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spcBef>
                <a:spcPts val="0"/>
              </a:spcBef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Оценивать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знания, навыки и профессиональные умения будут специальные организации – центры оценки квалификаций. Обязательность подтверждения профессионального уровня в данных учреждениях пока стоит под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вопросом (такую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оценку </a:t>
            </a:r>
            <a:r>
              <a:rPr lang="ru-RU">
                <a:latin typeface="Times New Roman" panose="02020603050405020304" pitchFamily="18" charset="0"/>
                <a:cs typeface="Times New Roman" panose="02020603050405020304" pitchFamily="18" charset="0"/>
              </a:rPr>
              <a:t>работодатель </a:t>
            </a:r>
            <a:r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может проводить самостоятельно).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36712" y="145519"/>
            <a:ext cx="11052313" cy="12557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будут проверять сотрудников на соответствие профессиональным стандартам? Кто будет этим заниматься? И как работник сможет доказать свое соответствие стандарту?</a:t>
            </a:r>
            <a:endParaRPr lang="ru-RU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18079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625346" y="180133"/>
            <a:ext cx="10515600" cy="1171590"/>
          </a:xfrm>
        </p:spPr>
        <p:txBody>
          <a:bodyPr>
            <a:normAutofit lnSpcReduction="10000"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Федеральный закон от 03.07.2016 № 238-ФЗ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«О независимой оценке квалификации»</a:t>
            </a:r>
          </a:p>
          <a:p>
            <a:pPr algn="ctr"/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76868" y="1468046"/>
            <a:ext cx="851865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Независимая оценка определит, соответствует ли квалификация работника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профстандарту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C 2017 года специальные центры будут проводить независимую оценку квалификации. </a:t>
            </a:r>
          </a:p>
          <a:p>
            <a:pPr indent="457200" algn="just"/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Работодатель с письменного согласия сотрудника сможет направить его на такую оценку. Чтобы получить свидетельство о квалификации, работник должен успешно сдать профессиональный экзамен. Если результат окажется неудовлетворительным, вместо свидетельства будет выдаваться заключение о прохождении экзамена с рекомендацией соискателю.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05678" y="5603151"/>
            <a:ext cx="859734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Правительства РФ от 16.11.2016 N 1204</a:t>
            </a:r>
          </a:p>
          <a:p>
            <a:pPr algn="ctr"/>
            <a:r>
              <a:rPr lang="ru-RU" b="1" dirty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«Об утверждении Правил проведения центром оценки квалификаций независимой оценки квалификации в форме профессионального экзамена»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5267058"/>
              </p:ext>
            </p:extLst>
          </p:nvPr>
        </p:nvGraphicFramePr>
        <p:xfrm>
          <a:off x="456951" y="844826"/>
          <a:ext cx="11176634" cy="5898982"/>
        </p:xfrm>
        <a:graphic>
          <a:graphicData uri="http://schemas.openxmlformats.org/drawingml/2006/table">
            <a:tbl>
              <a:tblPr/>
              <a:tblGrid>
                <a:gridCol w="656324"/>
                <a:gridCol w="6374023"/>
                <a:gridCol w="4146287"/>
              </a:tblGrid>
              <a:tr h="656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2"/>
                        </a:rPr>
                        <a:t>Код</a:t>
                      </a:r>
                      <a:endParaRPr kumimoji="0" 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493" marR="52493" marT="64770" marB="6477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профессионального стандарта</a:t>
                      </a:r>
                    </a:p>
                  </a:txBody>
                  <a:tcPr marL="52493" marR="52493" marT="64770" marB="6477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Нормативный правовой акт, утвердивший профессиональный стандарт</a:t>
                      </a:r>
                    </a:p>
                  </a:txBody>
                  <a:tcPr marL="52493" marR="52493" marT="64770" marB="6477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90000"/>
                      </a:schemeClr>
                    </a:solidFill>
                  </a:tcPr>
                </a:tc>
              </a:tr>
              <a:tr h="3933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05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493" marR="52493" marT="64770" marB="6477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E0D6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Физическая культура и спорт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493" marR="52493" marT="64770" marB="6477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E0D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33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05.001</a:t>
                      </a:r>
                    </a:p>
                  </a:txBody>
                  <a:tcPr marL="52493" marR="52493" marT="64770" marB="6477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Спортсмен</a:t>
                      </a:r>
                    </a:p>
                  </a:txBody>
                  <a:tcPr marL="52493" marR="52493" marT="64770" marB="6477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3"/>
                        </a:rPr>
                        <a:t>Приказ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Минтруда России N 186н от 07.04.2014</a:t>
                      </a:r>
                    </a:p>
                  </a:txBody>
                  <a:tcPr marL="52493" marR="52493" marT="64770" marB="6477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EC"/>
                    </a:solidFill>
                  </a:tcPr>
                </a:tc>
              </a:tr>
              <a:tr h="3933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05.002</a:t>
                      </a:r>
                    </a:p>
                  </a:txBody>
                  <a:tcPr marL="52493" marR="52493" marT="64770" marB="6477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E0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Тренер-преподаватель по адаптивной физической культуре и спорту</a:t>
                      </a:r>
                    </a:p>
                  </a:txBody>
                  <a:tcPr marL="52493" marR="52493" marT="64770" marB="6477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E0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4"/>
                        </a:rPr>
                        <a:t>Приказ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Минтруда России N 528н от 04.08.2014</a:t>
                      </a:r>
                    </a:p>
                  </a:txBody>
                  <a:tcPr marL="52493" marR="52493" marT="64770" marB="6477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E0D6"/>
                    </a:solidFill>
                  </a:tcPr>
                </a:tc>
              </a:tr>
              <a:tr h="3933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05.003</a:t>
                      </a:r>
                    </a:p>
                  </a:txBody>
                  <a:tcPr marL="52493" marR="52493" marT="64770" marB="6477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Тренер</a:t>
                      </a:r>
                    </a:p>
                  </a:txBody>
                  <a:tcPr marL="52493" marR="52493" marT="64770" marB="6477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5"/>
                        </a:rPr>
                        <a:t>Приказ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Минтруда России N 193н от 07.04.2014</a:t>
                      </a:r>
                    </a:p>
                  </a:txBody>
                  <a:tcPr marL="52493" marR="52493" marT="64770" marB="6477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EC"/>
                    </a:solidFill>
                  </a:tcPr>
                </a:tc>
              </a:tr>
              <a:tr h="3933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05.004</a:t>
                      </a:r>
                    </a:p>
                  </a:txBody>
                  <a:tcPr marL="52493" marR="52493" marT="64770" marB="6477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E0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Инструктор-методист по адаптивной физической культуре</a:t>
                      </a:r>
                    </a:p>
                  </a:txBody>
                  <a:tcPr marL="52493" marR="52493" marT="64770" marB="6477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E0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6"/>
                        </a:rPr>
                        <a:t>Приказ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Минтруда России N 526н от 04.08.2014</a:t>
                      </a:r>
                    </a:p>
                  </a:txBody>
                  <a:tcPr marL="52493" marR="52493" marT="64770" marB="6477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E0D6"/>
                    </a:solidFill>
                  </a:tcPr>
                </a:tc>
              </a:tr>
              <a:tr h="3933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05.005</a:t>
                      </a:r>
                    </a:p>
                  </a:txBody>
                  <a:tcPr marL="52493" marR="52493" marT="64770" marB="6477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Инструктор-методист</a:t>
                      </a:r>
                    </a:p>
                  </a:txBody>
                  <a:tcPr marL="52493" marR="52493" marT="64770" marB="6477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7"/>
                        </a:rPr>
                        <a:t>Приказ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Минтруда России N 630н от 08.09.2014</a:t>
                      </a:r>
                    </a:p>
                  </a:txBody>
                  <a:tcPr marL="52493" marR="52493" marT="64770" marB="6477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EC"/>
                    </a:solidFill>
                  </a:tcPr>
                </a:tc>
              </a:tr>
              <a:tr h="6508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05.006</a:t>
                      </a:r>
                    </a:p>
                  </a:txBody>
                  <a:tcPr marL="52493" marR="52493" marT="64770" marB="6477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E0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Сопровождающий инвалидов, лиц с ограниченными возможностями здоровья и несовершеннолетних</a:t>
                      </a:r>
                    </a:p>
                  </a:txBody>
                  <a:tcPr marL="52493" marR="52493" marT="64770" marB="6477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E0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8"/>
                        </a:rPr>
                        <a:t>Приказ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Минтруда России N 871н от 16.11.2015</a:t>
                      </a:r>
                    </a:p>
                  </a:txBody>
                  <a:tcPr marL="52493" marR="52493" marT="64770" marB="6477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E0D6"/>
                    </a:solidFill>
                  </a:tcPr>
                </a:tc>
              </a:tr>
              <a:tr h="3933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05.007</a:t>
                      </a:r>
                    </a:p>
                  </a:txBody>
                  <a:tcPr marL="52493" marR="52493" marT="64770" marB="6477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Спортивный судья</a:t>
                      </a:r>
                    </a:p>
                  </a:txBody>
                  <a:tcPr marL="52493" marR="52493" marT="64770" marB="6477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9"/>
                        </a:rPr>
                        <a:t>Приказ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Минтруда России N 769н от 23.10.2015</a:t>
                      </a:r>
                    </a:p>
                  </a:txBody>
                  <a:tcPr marL="52493" marR="52493" marT="64770" marB="6477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EC"/>
                    </a:solidFill>
                  </a:tcPr>
                </a:tc>
              </a:tr>
              <a:tr h="6508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05.008</a:t>
                      </a:r>
                    </a:p>
                  </a:txBody>
                  <a:tcPr marL="52493" marR="52493" marT="64770" marB="6477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E0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Руководитель организации (подразделения организации), осуществляющей деятельность в области физической культуры и спорта</a:t>
                      </a:r>
                    </a:p>
                  </a:txBody>
                  <a:tcPr marL="52493" marR="52493" marT="64770" marB="6477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E0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10"/>
                        </a:rPr>
                        <a:t>Приказ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Минтруда России N 798н от 29.10.2015</a:t>
                      </a:r>
                    </a:p>
                  </a:txBody>
                  <a:tcPr marL="52493" marR="52493" marT="64770" marB="6477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E0D6"/>
                    </a:solidFill>
                  </a:tcPr>
                </a:tc>
              </a:tr>
              <a:tr h="3933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05.009</a:t>
                      </a:r>
                    </a:p>
                  </a:txBody>
                  <a:tcPr marL="52493" marR="52493" marT="64770" marB="6477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Специалист по обслуживанию и ремонту спортивного инвентаря и оборудования</a:t>
                      </a:r>
                    </a:p>
                  </a:txBody>
                  <a:tcPr marL="52493" marR="52493" marT="64770" marB="6477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11"/>
                        </a:rPr>
                        <a:t>Приказ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Минтруда России N 1025н от 17.12.2015</a:t>
                      </a:r>
                    </a:p>
                  </a:txBody>
                  <a:tcPr marL="52493" marR="52493" marT="64770" marB="6477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EC"/>
                    </a:solidFill>
                  </a:tcPr>
                </a:tc>
              </a:tr>
              <a:tr h="5230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05.010</a:t>
                      </a:r>
                    </a:p>
                  </a:txBody>
                  <a:tcPr marL="52493" marR="52493" marT="64770" marB="6477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E0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Специалист по антидопинговому обеспечению</a:t>
                      </a:r>
                    </a:p>
                  </a:txBody>
                  <a:tcPr marL="52493" marR="52493" marT="64770" marB="6477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E0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12"/>
                        </a:rPr>
                        <a:t>Приказ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Минтруда России N 73н от 18.02.2016</a:t>
                      </a:r>
                    </a:p>
                  </a:txBody>
                  <a:tcPr marL="52493" marR="52493" marT="64770" marB="6477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E0D6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027583" y="1"/>
            <a:ext cx="9397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Профессиональные стандарты 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(с 01.07.2016г.)</a:t>
            </a:r>
            <a:endParaRPr lang="ru-RU" sz="24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87560" y="5478676"/>
            <a:ext cx="34163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http://fgosvo.ru/docs/101/69/2/5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245979" y="3146982"/>
            <a:ext cx="341071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http://profkadrovik.ru/vse-statyi/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123440" y="1377456"/>
            <a:ext cx="34804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http://profstandart.rosmintrud.ru/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000223" y="258115"/>
            <a:ext cx="59893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99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Полезные ссылки по профессиональным стандартам</a:t>
            </a:r>
          </a:p>
        </p:txBody>
      </p:sp>
      <p:sp>
        <p:nvSpPr>
          <p:cNvPr id="15" name="Стрелка вправо с вырезом 14"/>
          <p:cNvSpPr/>
          <p:nvPr/>
        </p:nvSpPr>
        <p:spPr>
          <a:xfrm>
            <a:off x="5783132" y="1432099"/>
            <a:ext cx="638192" cy="475488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право с вырезом 15"/>
          <p:cNvSpPr/>
          <p:nvPr/>
        </p:nvSpPr>
        <p:spPr>
          <a:xfrm>
            <a:off x="5783132" y="3318964"/>
            <a:ext cx="638192" cy="475488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право с вырезом 16"/>
          <p:cNvSpPr/>
          <p:nvPr/>
        </p:nvSpPr>
        <p:spPr>
          <a:xfrm>
            <a:off x="5815192" y="5372520"/>
            <a:ext cx="638192" cy="475488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3" name="Группа 2"/>
          <p:cNvGrpSpPr/>
          <p:nvPr/>
        </p:nvGrpSpPr>
        <p:grpSpPr>
          <a:xfrm>
            <a:off x="548660" y="1377456"/>
            <a:ext cx="4532356" cy="4707207"/>
            <a:chOff x="304820" y="1333878"/>
            <a:chExt cx="4532356" cy="4707207"/>
          </a:xfrm>
        </p:grpSpPr>
        <p:sp>
          <p:nvSpPr>
            <p:cNvPr id="12" name="Прямоугольник 11"/>
            <p:cNvSpPr/>
            <p:nvPr/>
          </p:nvSpPr>
          <p:spPr>
            <a:xfrm>
              <a:off x="304820" y="2036671"/>
              <a:ext cx="4532356" cy="3046988"/>
            </a:xfrm>
            <a:prstGeom prst="rect">
              <a:avLst/>
            </a:prstGeom>
            <a:ln>
              <a:solidFill>
                <a:srgbClr val="990000"/>
              </a:solidFill>
            </a:ln>
          </p:spPr>
          <p:txBody>
            <a:bodyPr wrap="square">
              <a:spAutoFit/>
            </a:bodyPr>
            <a:lstStyle/>
            <a:p>
              <a:pPr algn="just"/>
              <a:r>
                <a:rPr lang="ru-RU" sz="1600" dirty="0">
                  <a:latin typeface="Arial" panose="020B0604020202020204" pitchFamily="34" charset="0"/>
                  <a:cs typeface="Arial" panose="020B0604020202020204" pitchFamily="34" charset="0"/>
                </a:rPr>
                <a:t>Институт Профессионального Кадровика Валентины Митрофановой</a:t>
              </a:r>
            </a:p>
            <a:p>
              <a:pPr algn="just"/>
              <a:r>
                <a:rPr lang="ru-RU" sz="1600" dirty="0">
                  <a:latin typeface="Arial" panose="020B0604020202020204" pitchFamily="34" charset="0"/>
                  <a:cs typeface="Arial" panose="020B0604020202020204" pitchFamily="34" charset="0"/>
                </a:rPr>
                <a:t>Митрофанова Валентина – заместитель Председателя Национального Совета по профессиональным квалификациям в области управления персоналом при Национальном Совете при Президенте РФ по профессиональным квалификациям, руководитель рабочей группы по профессиональным стандартам при Совете по профессиональным квалификациям в области управления персоналом</a:t>
              </a:r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304820" y="1333878"/>
              <a:ext cx="4532356" cy="584775"/>
            </a:xfrm>
            <a:prstGeom prst="rect">
              <a:avLst/>
            </a:prstGeom>
            <a:ln>
              <a:solidFill>
                <a:srgbClr val="990000"/>
              </a:solidFill>
            </a:ln>
          </p:spPr>
          <p:txBody>
            <a:bodyPr wrap="square">
              <a:spAutoFit/>
            </a:bodyPr>
            <a:lstStyle/>
            <a:p>
              <a:pPr algn="just"/>
              <a:r>
                <a:rPr lang="ru-RU" sz="1600" dirty="0">
                  <a:latin typeface="Arial" panose="020B0604020202020204" pitchFamily="34" charset="0"/>
                  <a:cs typeface="Arial" panose="020B0604020202020204" pitchFamily="34" charset="0"/>
                </a:rPr>
                <a:t>Министерство труда и социальной защиты РФ. Профессиональные стандарты</a:t>
              </a:r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304820" y="5210088"/>
              <a:ext cx="4532356" cy="830997"/>
            </a:xfrm>
            <a:prstGeom prst="rect">
              <a:avLst/>
            </a:prstGeom>
            <a:ln>
              <a:solidFill>
                <a:srgbClr val="990000"/>
              </a:solidFill>
            </a:ln>
          </p:spPr>
          <p:txBody>
            <a:bodyPr wrap="square">
              <a:spAutoFit/>
            </a:bodyPr>
            <a:lstStyle/>
            <a:p>
              <a:pPr algn="just"/>
              <a:r>
                <a:rPr lang="ru-RU" sz="1600" dirty="0">
                  <a:latin typeface="Arial" panose="020B0604020202020204" pitchFamily="34" charset="0"/>
                  <a:cs typeface="Arial" panose="020B0604020202020204" pitchFamily="34" charset="0"/>
                </a:rPr>
                <a:t>Координационный совет учебно-методических объединений и научно-методических советов высшей школы. </a:t>
              </a:r>
            </a:p>
          </p:txBody>
        </p:sp>
      </p:grpSp>
      <p:sp>
        <p:nvSpPr>
          <p:cNvPr id="23" name="Прямоугольник 22"/>
          <p:cNvSpPr/>
          <p:nvPr/>
        </p:nvSpPr>
        <p:spPr>
          <a:xfrm>
            <a:off x="7245979" y="3615405"/>
            <a:ext cx="23114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http://mitrofanova.ru/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7352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Содержимое 2"/>
          <p:cNvSpPr>
            <a:spLocks noGrp="1"/>
          </p:cNvSpPr>
          <p:nvPr>
            <p:ph idx="1"/>
          </p:nvPr>
        </p:nvSpPr>
        <p:spPr>
          <a:xfrm>
            <a:off x="201202" y="4027470"/>
            <a:ext cx="10515600" cy="2542610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ru-RU" sz="5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5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375118" y="1938354"/>
            <a:ext cx="11323239" cy="4623371"/>
          </a:xfrm>
        </p:spPr>
        <p:txBody>
          <a:bodyPr>
            <a:normAutofit fontScale="92500"/>
          </a:bodyPr>
          <a:lstStyle/>
          <a:p>
            <a:pPr indent="363538" algn="just">
              <a:defRPr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Должностные обязанности тренеров определяются трудовыми договорами (дополнительными соглашениями к трудовому договору)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и должностными инструкциями, разработанными в соответствии с требованиями профессиональных стандартов.</a:t>
            </a:r>
          </a:p>
          <a:p>
            <a:pPr indent="363538" algn="just">
              <a:defRPr/>
            </a:pPr>
            <a:endParaRPr lang="ru-RU" sz="3200" i="1" dirty="0" smtClean="0">
              <a:latin typeface="Times New Roman" pitchFamily="18" charset="0"/>
              <a:cs typeface="Times New Roman" pitchFamily="18" charset="0"/>
              <a:hlinkClick r:id="rId2"/>
            </a:endParaRPr>
          </a:p>
          <a:p>
            <a:pPr indent="363538" algn="just">
              <a:defRPr/>
            </a:pPr>
            <a:r>
              <a:rPr lang="ru-RU" sz="3200" i="1" dirty="0" smtClean="0">
                <a:latin typeface="Times New Roman" pitchFamily="18" charset="0"/>
                <a:cs typeface="Times New Roman" pitchFamily="18" charset="0"/>
                <a:hlinkClick r:id="rId2"/>
              </a:rPr>
              <a:t>Приказ </a:t>
            </a:r>
            <a:r>
              <a:rPr lang="ru-RU" sz="3200" i="1" dirty="0" err="1" smtClean="0">
                <a:latin typeface="Times New Roman" pitchFamily="18" charset="0"/>
                <a:cs typeface="Times New Roman" pitchFamily="18" charset="0"/>
                <a:hlinkClick r:id="rId2"/>
              </a:rPr>
              <a:t>Минспорта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  <a:hlinkClick r:id="rId2"/>
              </a:rPr>
              <a:t> России от 30.10.2015 №999 «Об утверждении требований к обеспечению подготовки спортивного резерва для спортивных сборных команд Российской Федерации»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 smtClean="0"/>
          </a:p>
          <a:p>
            <a:pPr>
              <a:defRPr/>
            </a:pPr>
            <a:endParaRPr lang="ru-RU" sz="3200" dirty="0" smtClean="0"/>
          </a:p>
          <a:p>
            <a:endParaRPr lang="ru-RU" dirty="0"/>
          </a:p>
        </p:txBody>
      </p:sp>
      <p:sp>
        <p:nvSpPr>
          <p:cNvPr id="4" name="Заголовок 2"/>
          <p:cNvSpPr txBox="1">
            <a:spLocks/>
          </p:cNvSpPr>
          <p:nvPr/>
        </p:nvSpPr>
        <p:spPr>
          <a:xfrm>
            <a:off x="1216202" y="298174"/>
            <a:ext cx="9985625" cy="101776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600" b="0" i="0" u="none" strike="noStrike" kern="1200" cap="none" spc="0" normalizeH="0" baseline="0" noProof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36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600" b="0" i="0" u="none" strike="noStrike" kern="1200" cap="none" spc="0" normalizeH="0" baseline="0" noProof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36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600" b="0" i="0" u="none" strike="noStrike" kern="1200" cap="none" spc="0" normalizeH="0" baseline="0" noProof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36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600" b="0" i="0" u="none" strike="noStrike" kern="1200" cap="none" spc="0" normalizeH="0" baseline="0" noProof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36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600" b="0" i="0" u="none" strike="noStrike" kern="1200" cap="none" spc="0" normalizeH="0" baseline="0" noProof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36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600" b="0" i="0" u="none" strike="noStrike" kern="1200" cap="none" spc="0" normalizeH="0" baseline="0" noProof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36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600" b="0" i="0" u="none" strike="noStrike" kern="1200" cap="none" spc="0" normalizeH="0" baseline="0" noProof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36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600" b="0" i="0" u="none" strike="noStrike" kern="1200" cap="none" spc="0" normalizeH="0" baseline="0" noProof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36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Профессиональные стандарты работников спортивной отрасли</a:t>
            </a:r>
            <a:endParaRPr kumimoji="0" lang="ru-RU" sz="4000" b="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Arial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216093" y="1351723"/>
            <a:ext cx="11442508" cy="5509849"/>
          </a:xfrm>
        </p:spPr>
        <p:txBody>
          <a:bodyPr>
            <a:normAutofit fontScale="47500" lnSpcReduction="20000"/>
          </a:bodyPr>
          <a:lstStyle/>
          <a:p>
            <a:pPr indent="361950" algn="just">
              <a:lnSpc>
                <a:spcPct val="120000"/>
              </a:lnSpc>
              <a:defRPr/>
            </a:pPr>
            <a:r>
              <a:rPr lang="ru-RU" sz="5100" dirty="0" smtClean="0">
                <a:latin typeface="Times New Roman" panose="02020603050405020304" pitchFamily="18" charset="0"/>
                <a:cs typeface="Times New Roman" pitchFamily="18" charset="0"/>
              </a:rPr>
              <a:t>Работодатель несет ответственность за </a:t>
            </a:r>
            <a:r>
              <a:rPr lang="ru-RU" sz="51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ru-RU" sz="5100" dirty="0" smtClean="0">
                <a:latin typeface="Times New Roman" panose="02020603050405020304" pitchFamily="18" charset="0"/>
                <a:cs typeface="Times New Roman" pitchFamily="18" charset="0"/>
              </a:rPr>
              <a:t>оформление трудового договора ненадлежащим образом. Его могут привлечь к ней когда должность, предполагающая льготы, указана в трудовом договоре без учета </a:t>
            </a:r>
            <a:r>
              <a:rPr lang="ru-RU" sz="5100" dirty="0" err="1" smtClean="0">
                <a:latin typeface="Times New Roman" pitchFamily="18" charset="0"/>
                <a:cs typeface="Times New Roman" pitchFamily="18" charset="0"/>
              </a:rPr>
              <a:t>профстандарта</a:t>
            </a:r>
            <a:r>
              <a:rPr lang="ru-RU" sz="5100" dirty="0" smtClean="0">
                <a:latin typeface="Times New Roman" pitchFamily="18" charset="0"/>
                <a:cs typeface="Times New Roman" pitchFamily="18" charset="0"/>
              </a:rPr>
              <a:t> либо квалификационного справочника. </a:t>
            </a:r>
          </a:p>
          <a:p>
            <a:pPr indent="361950" algn="just">
              <a:lnSpc>
                <a:spcPct val="120000"/>
              </a:lnSpc>
              <a:defRPr/>
            </a:pPr>
            <a:endParaRPr lang="ru-RU" sz="2500" dirty="0" smtClean="0">
              <a:latin typeface="Times New Roman" pitchFamily="18" charset="0"/>
              <a:cs typeface="Times New Roman" pitchFamily="18" charset="0"/>
            </a:endParaRPr>
          </a:p>
          <a:p>
            <a:pPr indent="361950" algn="just">
              <a:lnSpc>
                <a:spcPct val="120000"/>
              </a:lnSpc>
              <a:defRPr/>
            </a:pPr>
            <a:r>
              <a:rPr lang="ru-RU" sz="51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5100" i="1" dirty="0" smtClean="0">
                <a:latin typeface="Times New Roman" pitchFamily="18" charset="0"/>
                <a:cs typeface="Times New Roman" pitchFamily="18" charset="0"/>
              </a:rPr>
              <a:t>. Уклонение от оформления или ненадлежащее оформление трудового договора либо </a:t>
            </a:r>
            <a:r>
              <a:rPr lang="ru-RU" sz="5100" i="1" dirty="0" smtClean="0">
                <a:latin typeface="Times New Roman" pitchFamily="18" charset="0"/>
                <a:cs typeface="Times New Roman" pitchFamily="18" charset="0"/>
                <a:hlinkClick r:id="rId2"/>
              </a:rPr>
              <a:t>заключение</a:t>
            </a:r>
            <a:r>
              <a:rPr lang="ru-RU" sz="5100" i="1" dirty="0" smtClean="0">
                <a:latin typeface="Times New Roman" pitchFamily="18" charset="0"/>
                <a:cs typeface="Times New Roman" pitchFamily="18" charset="0"/>
              </a:rPr>
              <a:t> гражданско-правового договора, фактически регулирующего трудовые отношения между работником и работодателем - влечет наложение административного штрафа на должностных лиц в размере от десяти тысяч до двадцати тысяч рублей; на лиц, осуществляющих предпринимательскую деятельность без образования юридического лица, - от пяти тысяч до десяти тысяч рублей; на юридических лиц - от пятидесяти тысяч до ста тысяч рублей.</a:t>
            </a:r>
          </a:p>
          <a:p>
            <a:pPr>
              <a:defRPr/>
            </a:pPr>
            <a:endParaRPr lang="ru-RU" sz="5100" i="1" dirty="0" smtClean="0">
              <a:latin typeface="Times New Roman" pitchFamily="18" charset="0"/>
              <a:cs typeface="Times New Roman" pitchFamily="18" charset="0"/>
              <a:hlinkClick r:id="rId3"/>
            </a:endParaRPr>
          </a:p>
          <a:p>
            <a:pPr>
              <a:defRPr/>
            </a:pPr>
            <a:r>
              <a:rPr lang="ru-RU" sz="5000" b="1" i="1" dirty="0" smtClean="0">
                <a:latin typeface="Times New Roman" pitchFamily="18" charset="0"/>
                <a:cs typeface="Times New Roman" pitchFamily="18" charset="0"/>
                <a:hlinkClick r:id="rId3"/>
              </a:rPr>
              <a:t>ст. 5.27 Кодекса Российской Федерации об административных правонарушениях</a:t>
            </a:r>
            <a:endParaRPr lang="ru-RU" sz="50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361950" algn="just">
              <a:defRPr/>
            </a:pPr>
            <a:endParaRPr lang="ru-RU" sz="51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Заголовок 2"/>
          <p:cNvSpPr txBox="1">
            <a:spLocks/>
          </p:cNvSpPr>
          <p:nvPr/>
        </p:nvSpPr>
        <p:spPr>
          <a:xfrm>
            <a:off x="1315054" y="341505"/>
            <a:ext cx="9985625" cy="101021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Профессиональные стандарты работников спортивной отрасли</a:t>
            </a:r>
            <a:endParaRPr kumimoji="0" lang="ru-RU" sz="4000" b="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Arial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467139" y="1868557"/>
            <a:ext cx="10813773" cy="4770782"/>
          </a:xfrm>
        </p:spPr>
        <p:txBody>
          <a:bodyPr>
            <a:normAutofit/>
          </a:bodyPr>
          <a:lstStyle/>
          <a:p>
            <a:pPr indent="361950" algn="just">
              <a:defRPr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Постановление Правительства РФ от 27.06.2016 №584  «Об особенностях применения профессиональных стандартов в части требований, обязательных для применения государственными внебюджетными фондами Российской Федерации, государственными или муниципальными учреждениями, государственными или муниципальными унитарными предприятиями, а также государственными корпорациями, государственными компаниями и хозяйственными обществами, более пятидесяти процентов акций (долей) в уставном капитале которых находится в государственной собственности или муниципальной собственности».</a:t>
            </a:r>
          </a:p>
          <a:p>
            <a:pPr indent="361950" algn="just">
              <a:defRPr/>
            </a:pP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361950" algn="just">
              <a:defRPr/>
            </a:pP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sz="3200" dirty="0" smtClean="0"/>
          </a:p>
          <a:p>
            <a:endParaRPr lang="ru-RU" dirty="0"/>
          </a:p>
        </p:txBody>
      </p:sp>
      <p:sp>
        <p:nvSpPr>
          <p:cNvPr id="4" name="Заголовок 2"/>
          <p:cNvSpPr txBox="1">
            <a:spLocks/>
          </p:cNvSpPr>
          <p:nvPr/>
        </p:nvSpPr>
        <p:spPr>
          <a:xfrm>
            <a:off x="1216202" y="365360"/>
            <a:ext cx="9985625" cy="83370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Профессиональные стандарты работников спортивной отрасли</a:t>
            </a: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Arial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146519" y="1354514"/>
            <a:ext cx="11840072" cy="5414034"/>
          </a:xfrm>
        </p:spPr>
        <p:txBody>
          <a:bodyPr>
            <a:noAutofit/>
          </a:bodyPr>
          <a:lstStyle/>
          <a:p>
            <a:pPr indent="361950" algn="just">
              <a:spcBef>
                <a:spcPts val="0"/>
              </a:spcBef>
              <a:defRPr/>
            </a:pPr>
            <a:r>
              <a:rPr lang="ru-RU" dirty="0" smtClean="0">
                <a:latin typeface="Times New Roman" panose="02020603050405020304" pitchFamily="18" charset="0"/>
                <a:cs typeface="Times New Roman" pitchFamily="18" charset="0"/>
              </a:rPr>
              <a:t>ПС в части требований к квалификации необходимой работнику для выполнения определенной трудовой функции  применяются государственными или муниципальными учреждениями поэтапно </a:t>
            </a:r>
            <a:r>
              <a:rPr lang="ru-RU" b="1" dirty="0" smtClean="0">
                <a:latin typeface="Times New Roman" panose="02020603050405020304" pitchFamily="18" charset="0"/>
                <a:cs typeface="Times New Roman" pitchFamily="18" charset="0"/>
              </a:rPr>
              <a:t>на основе </a:t>
            </a:r>
            <a:r>
              <a:rPr lang="ru-RU" dirty="0" smtClean="0">
                <a:latin typeface="Times New Roman" panose="02020603050405020304" pitchFamily="18" charset="0"/>
                <a:cs typeface="Times New Roman" pitchFamily="18" charset="0"/>
              </a:rPr>
              <a:t>утвержденных указанными организациями с учетом мнений представительных органов работников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планов по организации применения ПС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содержащих в том числе:</a:t>
            </a:r>
          </a:p>
          <a:p>
            <a:pPr indent="361950" algn="just">
              <a:spcBef>
                <a:spcPts val="0"/>
              </a:spcBef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а) список ПС, подлежащих применению;</a:t>
            </a:r>
          </a:p>
          <a:p>
            <a:pPr indent="361950" algn="just">
              <a:spcBef>
                <a:spcPts val="0"/>
              </a:spcBef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б) сведения о потребности в профессиональном образовании, профессиональном обучении и (или) дополнительном профессиональном образовании работников, полученные на основе анализа квалификационных требований, содержащихся в ПС, и кадрового состава организаций и о проведении соответствующих мероприятий по образованию и обучению в установленном порядке;</a:t>
            </a:r>
          </a:p>
          <a:p>
            <a:pPr indent="361950" algn="just">
              <a:spcBef>
                <a:spcPts val="0"/>
              </a:spcBef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в) этапы применения профессиональных стандартов;</a:t>
            </a:r>
          </a:p>
          <a:p>
            <a:pPr indent="361950" algn="just">
              <a:spcBef>
                <a:spcPts val="0"/>
              </a:spcBef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г) перечень локальных нормативных актов и других документов организаций, в том числе по вопросам аттестации, сертификации и других форм оценки квалификации работников, подлежащих изменению в связи с учетом положений ПС, подлежащих применению.</a:t>
            </a:r>
          </a:p>
          <a:p>
            <a:pPr indent="361950" algn="just">
              <a:defRPr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indent="361950" algn="just">
              <a:defRPr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Заголовок 2"/>
          <p:cNvSpPr txBox="1">
            <a:spLocks/>
          </p:cNvSpPr>
          <p:nvPr/>
        </p:nvSpPr>
        <p:spPr>
          <a:xfrm>
            <a:off x="1593350" y="275908"/>
            <a:ext cx="9985625" cy="83370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Профессиональные стандарты работников спортивной отрасли</a:t>
            </a: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Arial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226031" y="1530849"/>
            <a:ext cx="11965969" cy="4623371"/>
          </a:xfrm>
        </p:spPr>
        <p:txBody>
          <a:bodyPr>
            <a:normAutofit fontScale="92500"/>
          </a:bodyPr>
          <a:lstStyle/>
          <a:p>
            <a:pPr indent="457200" algn="just">
              <a:spcBef>
                <a:spcPts val="0"/>
              </a:spcBef>
              <a:defRPr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Реализацию мероприятий планов завершить не позднее 1 января 2020 г.</a:t>
            </a:r>
          </a:p>
          <a:p>
            <a:pPr indent="361950" algn="just">
              <a:defRPr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Органы и организации, осуществляющие функции и полномочия учредителей организаций, а также осуществляющие контроль и координацию деятельности таких организаций, обеспечивают:</a:t>
            </a:r>
          </a:p>
          <a:p>
            <a:pPr indent="361950" algn="just">
              <a:defRPr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а) внесение изменений в установленном порядке в соответствующие нормативные правовые акты и документы, требующие учета положений профессиональных стандартов, подлежащих применению;</a:t>
            </a:r>
          </a:p>
          <a:p>
            <a:pPr indent="361950" algn="just">
              <a:defRPr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б) осуществление контроля за реализацией мероприятий планов.</a:t>
            </a:r>
          </a:p>
          <a:p>
            <a:pPr indent="361950" algn="just">
              <a:defRPr/>
            </a:pP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361950" algn="just">
              <a:defRPr/>
            </a:pP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sz="3200" dirty="0" smtClean="0"/>
          </a:p>
          <a:p>
            <a:endParaRPr lang="ru-RU" dirty="0"/>
          </a:p>
        </p:txBody>
      </p:sp>
      <p:sp>
        <p:nvSpPr>
          <p:cNvPr id="4" name="Заголовок 2"/>
          <p:cNvSpPr txBox="1">
            <a:spLocks/>
          </p:cNvSpPr>
          <p:nvPr/>
        </p:nvSpPr>
        <p:spPr>
          <a:xfrm>
            <a:off x="1593350" y="275908"/>
            <a:ext cx="9985625" cy="83370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Профессиональные стандарты работников спортивной отрасли</a:t>
            </a: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Arial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31" name="Rectangle 19"/>
          <p:cNvSpPr>
            <a:spLocks noChangeArrowheads="1"/>
          </p:cNvSpPr>
          <p:nvPr/>
        </p:nvSpPr>
        <p:spPr bwMode="auto">
          <a:xfrm>
            <a:off x="571501" y="0"/>
            <a:ext cx="11239500" cy="633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tIns="68241" bIns="68241" anchor="ctr">
            <a:spAutoFit/>
          </a:bodyPr>
          <a:lstStyle/>
          <a:p>
            <a:pPr algn="just">
              <a:defRPr/>
            </a:pPr>
            <a:endParaRPr lang="ru-RU" sz="1300" dirty="0">
              <a:solidFill>
                <a:srgbClr val="106BBE"/>
              </a:solidFill>
            </a:endParaRPr>
          </a:p>
          <a:p>
            <a:pPr algn="just">
              <a:defRPr/>
            </a:pPr>
            <a:endParaRPr lang="ru-RU" sz="1300" dirty="0">
              <a:solidFill>
                <a:srgbClr val="106BBE"/>
              </a:solidFill>
            </a:endParaRPr>
          </a:p>
          <a:p>
            <a:pPr algn="just">
              <a:defRPr/>
            </a:pPr>
            <a:endParaRPr lang="ru-RU" sz="1300" dirty="0">
              <a:solidFill>
                <a:srgbClr val="106BBE"/>
              </a:solidFill>
            </a:endParaRPr>
          </a:p>
          <a:p>
            <a:pPr algn="just">
              <a:defRPr/>
            </a:pPr>
            <a:endParaRPr lang="ru-RU" sz="1300" dirty="0">
              <a:solidFill>
                <a:srgbClr val="106BBE"/>
              </a:solidFill>
            </a:endParaRPr>
          </a:p>
          <a:p>
            <a:pPr algn="just">
              <a:defRPr/>
            </a:pPr>
            <a:endParaRPr lang="ru-RU" sz="1300" dirty="0">
              <a:solidFill>
                <a:srgbClr val="106BBE"/>
              </a:solidFill>
            </a:endParaRPr>
          </a:p>
          <a:p>
            <a:pPr algn="just">
              <a:defRPr/>
            </a:pPr>
            <a:endParaRPr lang="ru-RU" sz="1300" dirty="0">
              <a:solidFill>
                <a:srgbClr val="106BBE"/>
              </a:solidFill>
            </a:endParaRPr>
          </a:p>
          <a:p>
            <a:pPr algn="just">
              <a:defRPr/>
            </a:pPr>
            <a:endParaRPr lang="ru-RU" sz="1300" dirty="0">
              <a:solidFill>
                <a:srgbClr val="106BBE"/>
              </a:solidFill>
            </a:endParaRPr>
          </a:p>
          <a:p>
            <a:pPr>
              <a:defRPr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600"/>
              </a:spcBef>
              <a:defRPr/>
            </a:pPr>
            <a:endParaRPr lang="ru-RU" sz="1400" dirty="0">
              <a:latin typeface="Times New Roman" pitchFamily="18" charset="0"/>
              <a:cs typeface="Times New Roman" pitchFamily="18" charset="0"/>
              <a:hlinkClick r:id="rId3"/>
            </a:endParaRPr>
          </a:p>
          <a:p>
            <a:pPr>
              <a:defRPr/>
            </a:pPr>
            <a:endParaRPr lang="ru-RU" sz="1400" dirty="0"/>
          </a:p>
          <a:p>
            <a:pPr>
              <a:defRPr/>
            </a:pPr>
            <a:endParaRPr lang="ru-RU" sz="1400" dirty="0"/>
          </a:p>
          <a:p>
            <a:pPr algn="just">
              <a:spcBef>
                <a:spcPts val="600"/>
              </a:spcBef>
              <a:defRPr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600"/>
              </a:spcBef>
              <a:defRPr/>
            </a:pPr>
            <a:endParaRPr lang="ru-RU" sz="1400" dirty="0">
              <a:latin typeface="Times New Roman" pitchFamily="18" charset="0"/>
              <a:cs typeface="Times New Roman" pitchFamily="18" charset="0"/>
              <a:hlinkClick r:id="rId4"/>
            </a:endParaRPr>
          </a:p>
          <a:p>
            <a:pPr>
              <a:defRPr/>
            </a:pPr>
            <a:endParaRPr lang="ru-RU" sz="1400" dirty="0"/>
          </a:p>
          <a:p>
            <a:pPr algn="just">
              <a:defRPr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  <a:p>
            <a:pPr indent="444500" algn="just">
              <a:spcBef>
                <a:spcPts val="600"/>
              </a:spcBef>
              <a:defRPr/>
            </a:pP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  <a:p>
            <a:pPr indent="444500" algn="just">
              <a:spcBef>
                <a:spcPts val="600"/>
              </a:spcBef>
              <a:defRPr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indent="444500" algn="just">
              <a:spcBef>
                <a:spcPts val="600"/>
              </a:spcBef>
              <a:defRPr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indent="444500" algn="just">
              <a:spcBef>
                <a:spcPts val="600"/>
              </a:spcBef>
              <a:defRPr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indent="355600" algn="just">
              <a:spcBef>
                <a:spcPts val="600"/>
              </a:spcBef>
              <a:defRPr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трелка вправо 5"/>
          <p:cNvSpPr/>
          <p:nvPr/>
        </p:nvSpPr>
        <p:spPr>
          <a:xfrm>
            <a:off x="571462" y="3429000"/>
            <a:ext cx="1047757" cy="285752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bg2">
                <a:lumMod val="2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4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000221" y="4857760"/>
            <a:ext cx="7143800" cy="571504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/>
            <a:bevelB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355600" algn="just">
              <a:defRPr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Меры по совершенствованию системы оплаты труда тренеров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9525024" y="4857760"/>
            <a:ext cx="2000264" cy="500066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/>
            <a:bevelB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Концепция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000221" y="1500174"/>
            <a:ext cx="7143800" cy="1214446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/>
            <a:bevelB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355600" algn="just">
              <a:defRPr/>
            </a:pP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Закреплена 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обязанность за организацией, осуществляющей спортивную подготовку, обеспечивать не реже одного раза в четыре года повышение квалификации тренеров, осуществляющих руководство прохождением лицами спортивной подготовки</a:t>
            </a: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6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9525024" y="1500174"/>
            <a:ext cx="2000264" cy="1214446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/>
            <a:bevelB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Федеральный закон от 03.11.2015 </a:t>
            </a:r>
          </a:p>
          <a:p>
            <a:pPr algn="ctr">
              <a:defRPr/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№ 308-ФЗ</a:t>
            </a:r>
          </a:p>
        </p:txBody>
      </p:sp>
      <p:sp>
        <p:nvSpPr>
          <p:cNvPr id="11" name="Стрелка вправо 10"/>
          <p:cNvSpPr/>
          <p:nvPr/>
        </p:nvSpPr>
        <p:spPr>
          <a:xfrm>
            <a:off x="571462" y="5857892"/>
            <a:ext cx="1047757" cy="285752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bg2">
                <a:lumMod val="2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4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000221" y="3000372"/>
            <a:ext cx="7143800" cy="1643074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/>
            <a:bevelB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444500" algn="just">
              <a:defRPr/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Предусмотреть дополнительный оплачиваемый отпуск для тренера взамен удлиненного отпуска для педагогического работника с возможностью замены его денежной компенсацией;</a:t>
            </a:r>
          </a:p>
          <a:p>
            <a:pPr indent="444500" algn="just">
              <a:defRPr/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Установить удлиненный отпуск для тренеров за работу в четырехлетний олимпийский цикл (работающих со спортсменами, кандидатами в спортивные сборные команды Российской Федерации и членами спортивных сборных команд Российской Федерации)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9525024" y="3000372"/>
            <a:ext cx="2000264" cy="1643074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/>
            <a:bevelB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Концепция, Поправки в Трудовой кодекс </a:t>
            </a:r>
          </a:p>
          <a:p>
            <a:pPr algn="ctr">
              <a:defRPr/>
            </a:pP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4843" name="Picture 3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1500" y="1500188"/>
            <a:ext cx="1159933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Скругленный прямоугольник 16"/>
          <p:cNvSpPr/>
          <p:nvPr/>
        </p:nvSpPr>
        <p:spPr>
          <a:xfrm>
            <a:off x="2095472" y="5643578"/>
            <a:ext cx="7143800" cy="71438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/>
            <a:bevelB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Установить ставку заработной платы в неделю, соответствующей норме часов тренерской работы (тренерская нагрузка) - 24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часа.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9525024" y="5572140"/>
            <a:ext cx="2000264" cy="78581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/>
            <a:bevelB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Концепция, ФССП второго поколения</a:t>
            </a:r>
          </a:p>
          <a:p>
            <a:pPr algn="ctr">
              <a:defRPr/>
            </a:pP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трелка вправо 18"/>
          <p:cNvSpPr/>
          <p:nvPr/>
        </p:nvSpPr>
        <p:spPr>
          <a:xfrm>
            <a:off x="571462" y="4786322"/>
            <a:ext cx="1047757" cy="285752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bg2">
                <a:lumMod val="2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4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916856" y="96155"/>
            <a:ext cx="10191779" cy="113191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Совершенствование мер социальной защиты специалистов сферы физической культуры и спорта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56881" y="0"/>
            <a:ext cx="10244660" cy="142876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Совершенствование мер социальной защиты специалистов сферы физической культуры и спорта.</a:t>
            </a:r>
            <a:br>
              <a:rPr lang="ru-RU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99667" y="1714341"/>
            <a:ext cx="10668075" cy="824505"/>
          </a:xfrm>
          <a:prstGeom prst="roundRect">
            <a:avLst/>
          </a:prstGeom>
          <a:solidFill>
            <a:schemeClr val="accent3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Необходимость закрепления социальных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мер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законодательстве Тверской области;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99667" y="2803797"/>
            <a:ext cx="10668075" cy="1214446"/>
          </a:xfrm>
          <a:prstGeom prst="roundRect">
            <a:avLst/>
          </a:prstGeom>
          <a:solidFill>
            <a:schemeClr val="accent4">
              <a:lumMod val="9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Использование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механизмов социального партнерства (присоединения к отраслевым соглашениям и заключения коллективных договоров);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99667" y="4303824"/>
            <a:ext cx="10668075" cy="1214446"/>
          </a:xfrm>
          <a:prstGeom prst="roundRect">
            <a:avLst/>
          </a:prstGeom>
          <a:solidFill>
            <a:srgbClr val="61C796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Локальные акты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организации (применение систем нормирования труда, определяемых работодателем).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Custom 3">
      <a:dk1>
        <a:sysClr val="windowText" lastClr="000000"/>
      </a:dk1>
      <a:lt1>
        <a:sysClr val="window" lastClr="FFFFFF"/>
      </a:lt1>
      <a:dk2>
        <a:srgbClr val="1C3264"/>
      </a:dk2>
      <a:lt2>
        <a:srgbClr val="CCCCCC"/>
      </a:lt2>
      <a:accent1>
        <a:srgbClr val="003399"/>
      </a:accent1>
      <a:accent2>
        <a:srgbClr val="0099FF"/>
      </a:accent2>
      <a:accent3>
        <a:srgbClr val="99CCFF"/>
      </a:accent3>
      <a:accent4>
        <a:srgbClr val="CCCCCC"/>
      </a:accent4>
      <a:accent5>
        <a:srgbClr val="FFFFFF"/>
      </a:accent5>
      <a:accent6>
        <a:srgbClr val="FFFFFF"/>
      </a:accent6>
      <a:hlink>
        <a:srgbClr val="003366"/>
      </a:hlink>
      <a:folHlink>
        <a:srgbClr val="9999CC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1242</TotalTime>
  <Words>1605</Words>
  <Application>Microsoft Office PowerPoint</Application>
  <PresentationFormat>Широкоэкранный</PresentationFormat>
  <Paragraphs>205</Paragraphs>
  <Slides>21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5" baseType="lpstr">
      <vt:lpstr>Arial</vt:lpstr>
      <vt:lpstr>Calibri</vt:lpstr>
      <vt:lpstr>Times New Roman</vt:lpstr>
      <vt:lpstr>Тема Office</vt:lpstr>
      <vt:lpstr>         Внедрение профессиональных стандартов в организации, осуществляющие спортивную подготовку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Совершенствование мер социальной защиты специалистов сферы физической культуры и спорта </vt:lpstr>
      <vt:lpstr>  Совершенствование мер социальной защиты специалистов сферы физической культуры и спорта. </vt:lpstr>
      <vt:lpstr>Совершенствование мер социальной защиты специалистов сферы физической культуры и спорта. Механизмы социального партнерства</vt:lpstr>
      <vt:lpstr>Презентация PowerPoint</vt:lpstr>
      <vt:lpstr>Что же обязательно в ПС, а что нет?  Что важно для работодателя?</vt:lpstr>
      <vt:lpstr>Презентация PowerPoint</vt:lpstr>
      <vt:lpstr>Презентация PowerPoint</vt:lpstr>
      <vt:lpstr>Презентация PowerPoint</vt:lpstr>
      <vt:lpstr>Имеет ли работодатель право принять на работу соискателя, который устраивает его, но не соответствует ПС? </vt:lpstr>
      <vt:lpstr>А чем рискует работодатель, сотрудники которого не соответствуют своим профессиональным стандартам? Может ли трудовая инспекция предъявить к нему претензии? Если да, то на каком основании?</vt:lpstr>
      <vt:lpstr>Как будут проверять сотрудников на соответствие профессиональным стандартам? Кто будет этим заниматься? И как работник сможет доказать свое соответствие стандарту?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Microsoft Office</dc:creator>
  <cp:lastModifiedBy>user</cp:lastModifiedBy>
  <cp:revision>112</cp:revision>
  <cp:lastPrinted>2017-01-25T07:30:16Z</cp:lastPrinted>
  <dcterms:created xsi:type="dcterms:W3CDTF">2016-09-08T09:30:11Z</dcterms:created>
  <dcterms:modified xsi:type="dcterms:W3CDTF">2017-09-26T11:30:34Z</dcterms:modified>
</cp:coreProperties>
</file>